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31345"/>
    <a:srgbClr val="0000FF"/>
    <a:srgbClr val="00FF00"/>
    <a:srgbClr val="00FF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EFF2A9-51DF-45C6-BEE0-B245925A3473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B91BC64-8AF7-437E-8AD7-3F5FB88FF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google.com/url?sa=i&amp;rct=j&amp;q=&amp;esrc=s&amp;frm=1&amp;source=images&amp;cd=&amp;cad=rja&amp;docid=D5304mlmgu8R9M&amp;tbnid=IWdrcd06xDhSFM:&amp;ved=0CAUQjRw&amp;url=http://chblibrarynews.wordpress.com/2012/01/10/upcoming-event-at-any-price-negotiating-access-to-crisis-zones/&amp;ei=bQFnUf-sKs_w0gXxvIG4BA&amp;bvm=bv.45107431,d.d2k&amp;psig=AFQjCNE7r2ClqmxAKBEC90_fzQzTmtVhaA&amp;ust=136579144382848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5211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Quels sont les compétences et le profil des bénévoles au sein des associations?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263691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31345"/>
                </a:solidFill>
              </a:rPr>
              <a:t>Sujet important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267744" y="31409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Intérêt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pour les associations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42930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 sentir concerner envers les plus démunis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2420888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31345"/>
                </a:solidFill>
              </a:rPr>
              <a:t>Me renseigner sur les bénévoles</a:t>
            </a:r>
            <a:endParaRPr lang="fr-FR" dirty="0">
              <a:solidFill>
                <a:srgbClr val="E3134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407707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L’importance de la solidarité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067944" y="515719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Expérience personnelle </a:t>
            </a:r>
            <a:r>
              <a:rPr lang="fr-FR" dirty="0" smtClean="0">
                <a:solidFill>
                  <a:schemeClr val="bg1"/>
                </a:solidFill>
              </a:rPr>
              <a:t>aide </a:t>
            </a:r>
            <a:r>
              <a:rPr lang="fr-FR" dirty="0" smtClean="0">
                <a:solidFill>
                  <a:schemeClr val="bg1"/>
                </a:solidFill>
              </a:rPr>
              <a:t>dans des associations (comme </a:t>
            </a:r>
            <a:r>
              <a:rPr lang="fr-FR" dirty="0" err="1" smtClean="0">
                <a:solidFill>
                  <a:schemeClr val="bg1"/>
                </a:solidFill>
              </a:rPr>
              <a:t>Emmaus</a:t>
            </a:r>
            <a:r>
              <a:rPr lang="fr-FR" dirty="0" smtClean="0">
                <a:solidFill>
                  <a:schemeClr val="bg1"/>
                </a:solidFill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566124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E31345"/>
                </a:solidFill>
              </a:rPr>
              <a:t>sujet qui me touche il </a:t>
            </a:r>
            <a:r>
              <a:rPr lang="fr-FR" dirty="0" smtClean="0">
                <a:solidFill>
                  <a:srgbClr val="E31345"/>
                </a:solidFill>
              </a:rPr>
              <a:t>y a de plus en plus de personnes dans le </a:t>
            </a:r>
            <a:r>
              <a:rPr lang="fr-FR" dirty="0" smtClean="0">
                <a:solidFill>
                  <a:srgbClr val="E31345"/>
                </a:solidFill>
              </a:rPr>
              <a:t>besoin à </a:t>
            </a:r>
            <a:r>
              <a:rPr lang="fr-FR" dirty="0" smtClean="0">
                <a:solidFill>
                  <a:srgbClr val="00B050"/>
                </a:solidFill>
              </a:rPr>
              <a:t>cause de la crise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démarches et les technologies utilisées pour réaliser mon étude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032448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Remplir un questionnaire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Effectuer des recherches sur Internet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Utilisation de Google, Word, Internet, mail pour l’interview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Remplir des grilles d’analyse documentaire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Calibri" pitchFamily="34" charset="0"/>
              </a:rPr>
              <a:t>Remplir une fiche de travail</a:t>
            </a:r>
          </a:p>
          <a:p>
            <a:pPr marL="64008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8843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ANECDOTE QUI M’A TOUCHEE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238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Mon Sujet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1600" dirty="0" smtClean="0"/>
          </a:p>
          <a:p>
            <a:pPr marL="514350" indent="-514350"/>
            <a:r>
              <a:rPr lang="fr-FR" sz="2800" dirty="0" smtClean="0">
                <a:solidFill>
                  <a:schemeClr val="bg1"/>
                </a:solidFill>
              </a:rPr>
              <a:t>Les bénévoles en France </a:t>
            </a:r>
            <a:r>
              <a:rPr lang="fr-FR" sz="1800" dirty="0" smtClean="0">
                <a:solidFill>
                  <a:schemeClr val="bg1"/>
                </a:solidFill>
              </a:rPr>
              <a:t>(Annexe 4) </a:t>
            </a:r>
          </a:p>
          <a:p>
            <a:pPr marL="0" indent="0">
              <a:buNone/>
            </a:pPr>
            <a:endParaRPr lang="fr-FR" sz="11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fr-FR" sz="2800" dirty="0" smtClean="0">
                <a:solidFill>
                  <a:schemeClr val="bg1"/>
                </a:solidFill>
              </a:rPr>
              <a:t>Le portrait type d’un bénévole en France </a:t>
            </a:r>
            <a:r>
              <a:rPr lang="fr-FR" sz="1800" dirty="0" smtClean="0">
                <a:solidFill>
                  <a:schemeClr val="bg1"/>
                </a:solidFill>
              </a:rPr>
              <a:t>(Annexe 1+ Document l’INSEE)</a:t>
            </a:r>
          </a:p>
          <a:p>
            <a:pPr marL="0" indent="0">
              <a:buNone/>
            </a:pPr>
            <a:endParaRPr lang="fr-FR" sz="11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fr-FR" sz="2800" dirty="0" smtClean="0">
                <a:solidFill>
                  <a:schemeClr val="bg1"/>
                </a:solidFill>
              </a:rPr>
              <a:t>Compétences et qualités requises des bénévoles selon les associations </a:t>
            </a:r>
            <a:r>
              <a:rPr lang="fr-FR" sz="1800" dirty="0" smtClean="0">
                <a:solidFill>
                  <a:schemeClr val="bg1"/>
                </a:solidFill>
              </a:rPr>
              <a:t>(Annexe 2)</a:t>
            </a:r>
          </a:p>
          <a:p>
            <a:pPr marL="514350" indent="-514350"/>
            <a:endParaRPr lang="fr-FR" dirty="0"/>
          </a:p>
        </p:txBody>
      </p:sp>
      <p:pic>
        <p:nvPicPr>
          <p:cNvPr id="1026" name="Picture 2" descr="http://www.felletin.fr/wp-content/uploads/2008/11/logo_resto_du_coeu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428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-emma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551" y="5225021"/>
            <a:ext cx="1085825" cy="11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hblibrarynews.files.wordpress.com/2012/01/doctorswithou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705" y="5225022"/>
            <a:ext cx="1473969" cy="119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7667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5" name="Rectangle 4"/>
          <p:cNvSpPr/>
          <p:nvPr/>
        </p:nvSpPr>
        <p:spPr>
          <a:xfrm>
            <a:off x="799225" y="151179"/>
            <a:ext cx="7730284" cy="51090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fr-FR" sz="4000" b="1" cap="none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ère</a:t>
            </a:r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partie:</a:t>
            </a:r>
          </a:p>
          <a:p>
            <a:pPr algn="ctr"/>
            <a:endParaRPr lang="fr-FR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fr-FR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Chiffres clés </a:t>
            </a:r>
            <a:r>
              <a:rPr lang="fr-F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des bénévoles en 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L’importance des bénévoles en France</a:t>
            </a:r>
          </a:p>
          <a:p>
            <a:endParaRPr lang="fr-FR" sz="14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1600" dirty="0"/>
          </a:p>
          <a:p>
            <a:endParaRPr lang="fr-FR" sz="1600" dirty="0" smtClean="0"/>
          </a:p>
          <a:p>
            <a:endParaRPr lang="fr-FR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" name="Image 11" descr="http://www.forum-esbly.com/media/01/02/28011564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29331"/>
            <a:ext cx="4762500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683568" y="364502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Situation des bénévoles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En 2010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8" name="Connecteur en arc 7"/>
          <p:cNvCxnSpPr/>
          <p:nvPr/>
        </p:nvCxnSpPr>
        <p:spPr>
          <a:xfrm>
            <a:off x="2843808" y="3861048"/>
            <a:ext cx="1152128" cy="648072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88640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fr-FR" sz="2800" b="1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ème</a:t>
            </a:r>
            <a:r>
              <a:rPr lang="fr-FR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partie:</a:t>
            </a:r>
          </a:p>
          <a:p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528325"/>
            <a:ext cx="41764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fr-F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Répartition des bénévoles / revenus</a:t>
            </a: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fr-FR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fr-F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Répartition des bénévoles / </a:t>
            </a:r>
            <a:r>
              <a:rPr lang="fr-FR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ages</a:t>
            </a:r>
            <a:r>
              <a:rPr lang="fr-FR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/ types associations</a:t>
            </a:r>
            <a:endParaRPr lang="fr-FR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8565207"/>
              </p:ext>
            </p:extLst>
          </p:nvPr>
        </p:nvGraphicFramePr>
        <p:xfrm>
          <a:off x="179512" y="3356992"/>
          <a:ext cx="8229600" cy="2965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41415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 dirty="0">
                          <a:effectLst/>
                        </a:rPr>
                        <a:t>en %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Ensemble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Action sanitaire et sociale ou humanitaire et caritative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Sport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Culture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Loisirs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Défense de droits et d’intérêts communs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Clubs de 3</a:t>
                      </a:r>
                      <a:r>
                        <a:rPr lang="fr-FR" sz="600" baseline="30000">
                          <a:effectLst/>
                        </a:rPr>
                        <a:t>e</a:t>
                      </a:r>
                      <a:r>
                        <a:rPr lang="fr-FR" sz="750">
                          <a:effectLst/>
                        </a:rPr>
                        <a:t> âge, de loisirs pour personnes âgées*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Syndicat, groupement professionnel**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Sexe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Hommes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35,6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15,4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5,5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5,0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2,2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8,3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8,1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Femmes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29,9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9,5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6,3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10,7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6,5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Âge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Calibri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16-24 ans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26,3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2,1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17,1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0,7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-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25-39 ans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32,7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14,1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5,4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3,2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-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8,6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40-59 ans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34,4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12,7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6,0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5,0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-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11,8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60 -74 ans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36,9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6,9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10,7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8,7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7,9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7,3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75 ans et +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27,6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3,4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4,0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13,6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Ensemble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32,6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4,1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12,3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5,9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4,7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2,5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>
                          <a:effectLst/>
                        </a:rPr>
                        <a:t>9,6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750" dirty="0">
                          <a:effectLst/>
                        </a:rPr>
                        <a:t>7,3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38100" marT="38100" marB="38100"/>
                </a:tc>
              </a:tr>
            </a:tbl>
          </a:graphicData>
        </a:graphic>
      </p:graphicFrame>
      <p:pic>
        <p:nvPicPr>
          <p:cNvPr id="5" name="Picture 2" descr="Graphique 2 - Taux d’adhésion aux associations par niveau de vie en 2008  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3078" y="528325"/>
            <a:ext cx="4417394" cy="275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109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332656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r>
              <a:rPr lang="fr-FR" sz="3600" b="1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ème</a:t>
            </a:r>
            <a:r>
              <a:rPr lang="fr-FR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partie: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9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Motivations des bénévoles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Leurs qualités, compétences, objectifs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Leurs rôles dans l’association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Comment doivent-ils être avec les personnes </a:t>
            </a:r>
            <a:r>
              <a:rPr lang="fr-FR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 </a:t>
            </a:r>
            <a:r>
              <a:rPr lang="fr-F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difficultés</a:t>
            </a:r>
          </a:p>
        </p:txBody>
      </p:sp>
      <p:pic>
        <p:nvPicPr>
          <p:cNvPr id="3074" name="Picture 2" descr="http://www.ville-lambersart.fr/INFOLETTRE-ASSO/wp-content/uploads/2011/04/Sans-titr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356992"/>
            <a:ext cx="613457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095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3517" y="188640"/>
            <a:ext cx="82089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rgbClr val="FF0066"/>
                </a:solidFill>
                <a:latin typeface="Corbel" pitchFamily="34" charset="0"/>
              </a:rPr>
              <a:t> </a:t>
            </a:r>
            <a:r>
              <a:rPr lang="fr-FR" sz="4800" u="sng" dirty="0" smtClean="0">
                <a:solidFill>
                  <a:schemeClr val="bg1"/>
                </a:solidFill>
                <a:latin typeface="Corbel" pitchFamily="34" charset="0"/>
              </a:rPr>
              <a:t>Le bilan de mon étude</a:t>
            </a:r>
          </a:p>
          <a:p>
            <a:pPr algn="ctr"/>
            <a:endParaRPr lang="fr-FR" sz="1200" u="sng" dirty="0" smtClean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endParaRPr lang="fr-FR" sz="2000" dirty="0" smtClean="0"/>
          </a:p>
          <a:p>
            <a:endParaRPr lang="fr-FR" sz="2000" dirty="0" smtClean="0"/>
          </a:p>
          <a:p>
            <a:endParaRPr lang="fr-FR" sz="1050" dirty="0" smtClean="0"/>
          </a:p>
          <a:p>
            <a:pPr>
              <a:buFont typeface="Arial" pitchFamily="34" charset="0"/>
              <a:buChar char="•"/>
            </a:pPr>
            <a:endParaRPr lang="fr-FR" sz="19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900" dirty="0" smtClean="0">
                <a:solidFill>
                  <a:schemeClr val="bg1"/>
                </a:solidFill>
              </a:rPr>
              <a:t>J’ai énormément appris sur ce sujet</a:t>
            </a:r>
          </a:p>
          <a:p>
            <a:pPr>
              <a:buFont typeface="Arial" pitchFamily="34" charset="0"/>
              <a:buChar char="•"/>
            </a:pPr>
            <a:r>
              <a:rPr lang="fr-FR" sz="1900" dirty="0" smtClean="0">
                <a:solidFill>
                  <a:schemeClr val="bg1"/>
                </a:solidFill>
              </a:rPr>
              <a:t> Expérience enrichissante</a:t>
            </a:r>
          </a:p>
          <a:p>
            <a:pPr>
              <a:buFont typeface="Arial" pitchFamily="34" charset="0"/>
              <a:buChar char="•"/>
            </a:pPr>
            <a:r>
              <a:rPr lang="fr-FR" sz="1900" dirty="0" smtClean="0">
                <a:solidFill>
                  <a:schemeClr val="bg1"/>
                </a:solidFill>
              </a:rPr>
              <a:t> L’interview avec un bénévole des restos du cœur </a:t>
            </a:r>
            <a:r>
              <a:rPr lang="fr-FR" sz="1900" dirty="0" smtClean="0">
                <a:solidFill>
                  <a:srgbClr val="00B050"/>
                </a:solidFill>
              </a:rPr>
              <a:t>a été très instructive</a:t>
            </a:r>
            <a:endParaRPr lang="fr-FR" sz="1900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900" dirty="0" smtClean="0">
                <a:solidFill>
                  <a:schemeClr val="bg1"/>
                </a:solidFill>
              </a:rPr>
              <a:t> J’ai été émue par les histoires de certaines personnes en difficulté</a:t>
            </a:r>
          </a:p>
          <a:p>
            <a:endParaRPr lang="fr-FR" sz="2800" b="1" dirty="0" smtClean="0"/>
          </a:p>
          <a:p>
            <a:endParaRPr lang="fr-FR" sz="1050" dirty="0"/>
          </a:p>
          <a:p>
            <a:endParaRPr lang="fr-FR" sz="800" dirty="0" smtClean="0"/>
          </a:p>
          <a:p>
            <a:endParaRPr lang="fr-FR" sz="800" dirty="0" smtClean="0"/>
          </a:p>
          <a:p>
            <a:pPr>
              <a:buFont typeface="Arial" pitchFamily="34" charset="0"/>
              <a:buChar char="•"/>
            </a:pPr>
            <a:endParaRPr lang="fr-FR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900" dirty="0" smtClean="0">
                <a:solidFill>
                  <a:schemeClr val="bg1"/>
                </a:solidFill>
              </a:rPr>
              <a:t>Aucun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224" y="1500174"/>
            <a:ext cx="31117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Points positifs </a:t>
            </a: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1111" y="3929066"/>
            <a:ext cx="32287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Points négatifs</a:t>
            </a:r>
            <a:r>
              <a:rPr lang="fr-F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302</TotalTime>
  <Words>383</Words>
  <Application>Microsoft Office PowerPoint</Application>
  <PresentationFormat>Affichage à l'écran (4:3)</PresentationFormat>
  <Paragraphs>160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Verve</vt:lpstr>
      <vt:lpstr>Quels sont les compétences et le profil des bénévoles au sein des associations?</vt:lpstr>
      <vt:lpstr>Les démarches et les technologies utilisées pour réaliser mon étude</vt:lpstr>
      <vt:lpstr>Mon Sujet</vt:lpstr>
      <vt:lpstr>Diapositive 4</vt:lpstr>
      <vt:lpstr>Diapositive 5</vt:lpstr>
      <vt:lpstr>Diapositive 6</vt:lpstr>
      <vt:lpstr>Diapositive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Quels sont les compétences et le profil des bénévoles au sein des associations.</dc:title>
  <dc:creator>PELLEN</dc:creator>
  <cp:lastModifiedBy>OLIVIER RAVENEL</cp:lastModifiedBy>
  <cp:revision>58</cp:revision>
  <dcterms:created xsi:type="dcterms:W3CDTF">2013-04-10T09:55:18Z</dcterms:created>
  <dcterms:modified xsi:type="dcterms:W3CDTF">2013-04-22T07:24:37Z</dcterms:modified>
</cp:coreProperties>
</file>